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sldIdLst>
    <p:sldId id="305" r:id="rId2"/>
    <p:sldId id="324" r:id="rId3"/>
    <p:sldId id="306" r:id="rId4"/>
    <p:sldId id="307" r:id="rId5"/>
    <p:sldId id="308" r:id="rId6"/>
    <p:sldId id="309" r:id="rId7"/>
    <p:sldId id="310" r:id="rId8"/>
    <p:sldId id="311" r:id="rId9"/>
    <p:sldId id="295" r:id="rId10"/>
    <p:sldId id="312" r:id="rId11"/>
    <p:sldId id="313" r:id="rId12"/>
    <p:sldId id="314" r:id="rId1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E00"/>
    <a:srgbClr val="21E94E"/>
    <a:srgbClr val="80FF07"/>
    <a:srgbClr val="408002"/>
    <a:srgbClr val="D2E4F5"/>
    <a:srgbClr val="4B95D7"/>
    <a:srgbClr val="F2D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5918" autoAdjust="0"/>
  </p:normalViewPr>
  <p:slideViewPr>
    <p:cSldViewPr>
      <p:cViewPr varScale="1">
        <p:scale>
          <a:sx n="105" d="100"/>
          <a:sy n="105" d="100"/>
        </p:scale>
        <p:origin x="23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2F6C9-B951-42E2-B2D4-EA078BA58C9F}" type="datetimeFigureOut">
              <a:rPr lang="nl-NL" smtClean="0"/>
              <a:pPr/>
              <a:t>04-02-2026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710D7-1B6C-425C-873A-9E27452DFF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32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/>
              <a:t>Toelichting twee studiecoaches 1 klas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D84D9-B614-467A-8A95-27C0D79AC610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Nieuwe </a:t>
            </a:r>
            <a:r>
              <a:rPr lang="nl-NL" dirty="0" err="1"/>
              <a:t>printscreens</a:t>
            </a:r>
            <a:r>
              <a:rPr lang="nl-NL" dirty="0"/>
              <a:t>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10D7-1B6C-425C-873A-9E27452DFFFD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97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Minimaal 2x van</a:t>
            </a:r>
            <a:r>
              <a:rPr lang="nl-NL" baseline="0" dirty="0"/>
              <a:t> de 5</a:t>
            </a:r>
            <a:r>
              <a:rPr lang="nl-NL" baseline="30000" dirty="0"/>
              <a:t>e</a:t>
            </a:r>
            <a:r>
              <a:rPr lang="nl-NL" baseline="0" dirty="0"/>
              <a:t> het begeleidingsformulier voor de werkplekbegeleider laten invullen.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10D7-1B6C-425C-873A-9E27452DFFFD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052091" y="1772816"/>
            <a:ext cx="6472237" cy="407987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altLang="nl-NL" noProof="0" dirty="0"/>
              <a:t>Klik om de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59ED83-15A0-1B44-9569-3582611EFA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052091" y="2534816"/>
            <a:ext cx="6472237" cy="1752600"/>
          </a:xfrm>
        </p:spPr>
        <p:txBody>
          <a:bodyPr/>
          <a:lstStyle>
            <a:lvl1pPr marL="0" indent="0">
              <a:buFontTx/>
              <a:buNone/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nl-NL" noProof="0"/>
              <a:t>Klik om de ondertitelstijl van het model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0121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950913"/>
            <a:ext cx="1779587" cy="543083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68413" y="950913"/>
            <a:ext cx="5187950" cy="543083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4461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3598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9480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68413" y="1687513"/>
            <a:ext cx="3482975" cy="46942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03788" y="1687513"/>
            <a:ext cx="3484562" cy="46942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6037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1445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9783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46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6806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1332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2E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te bewerken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8413" y="1687513"/>
            <a:ext cx="7119937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pic>
        <p:nvPicPr>
          <p:cNvPr id="3" name="Afbeelding 2" descr="volgblad.pd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4B95D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B95D7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4B95D7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en.vanriswijk@iselinge.nl" TargetMode="External"/><Relationship Id="rId2" Type="http://schemas.openxmlformats.org/officeDocument/2006/relationships/hyperlink" Target="mailto:stagebureauAd@iselinge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2276872"/>
            <a:ext cx="4392488" cy="1752600"/>
          </a:xfrm>
        </p:spPr>
        <p:txBody>
          <a:bodyPr/>
          <a:lstStyle/>
          <a:p>
            <a:pPr algn="ctr"/>
            <a:r>
              <a:rPr lang="nl-NL" altLang="nl-NL" sz="8800" i="1" dirty="0"/>
              <a:t>Praktijk </a:t>
            </a:r>
          </a:p>
          <a:p>
            <a:pPr algn="ctr"/>
            <a:r>
              <a:rPr lang="nl-NL" altLang="nl-NL" sz="4800" i="1" dirty="0"/>
              <a:t>in de Ad</a:t>
            </a:r>
          </a:p>
        </p:txBody>
      </p:sp>
    </p:spTree>
    <p:extLst>
      <p:ext uri="{BB962C8B-B14F-4D97-AF65-F5344CB8AC3E}">
        <p14:creationId xmlns:p14="http://schemas.microsoft.com/office/powerpoint/2010/main" val="204710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 wie?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l-NL" dirty="0"/>
              <a:t>Hbo-opgeleide praktijkbegeleider</a:t>
            </a:r>
          </a:p>
          <a:p>
            <a:pPr>
              <a:lnSpc>
                <a:spcPct val="120000"/>
              </a:lnSpc>
            </a:pPr>
            <a:r>
              <a:rPr lang="nl-NL" dirty="0"/>
              <a:t>Meerdere praktijkbegeleiders, één aanspreekpunt</a:t>
            </a:r>
          </a:p>
          <a:p>
            <a:pPr>
              <a:lnSpc>
                <a:spcPct val="120000"/>
              </a:lnSpc>
            </a:pPr>
            <a:r>
              <a:rPr lang="nl-NL" dirty="0"/>
              <a:t>Tussenevaluatie</a:t>
            </a:r>
          </a:p>
          <a:p>
            <a:pPr>
              <a:lnSpc>
                <a:spcPct val="120000"/>
              </a:lnSpc>
            </a:pPr>
            <a:r>
              <a:rPr lang="nl-NL" dirty="0"/>
              <a:t>Online </a:t>
            </a:r>
            <a:r>
              <a:rPr lang="nl-NL"/>
              <a:t>bijeenkomst </a:t>
            </a:r>
            <a:r>
              <a:rPr lang="nl-NL">
                <a:solidFill>
                  <a:srgbClr val="F18E00"/>
                </a:solidFill>
              </a:rPr>
              <a:t>18 maart</a:t>
            </a:r>
            <a:endParaRPr lang="nl-NL"/>
          </a:p>
          <a:p>
            <a:pPr>
              <a:lnSpc>
                <a:spcPct val="120000"/>
              </a:lnSpc>
            </a:pPr>
            <a:r>
              <a:rPr lang="nl-NL" dirty="0"/>
              <a:t>Leerteam</a:t>
            </a:r>
          </a:p>
        </p:txBody>
      </p:sp>
    </p:spTree>
    <p:extLst>
      <p:ext uri="{BB962C8B-B14F-4D97-AF65-F5344CB8AC3E}">
        <p14:creationId xmlns:p14="http://schemas.microsoft.com/office/powerpoint/2010/main" val="316712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verder..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l-NL" dirty="0"/>
              <a:t>Brief praktijkbegeleiders</a:t>
            </a:r>
          </a:p>
          <a:p>
            <a:pPr>
              <a:lnSpc>
                <a:spcPct val="120000"/>
              </a:lnSpc>
            </a:pPr>
            <a:r>
              <a:rPr lang="nl-NL" dirty="0"/>
              <a:t>VOG</a:t>
            </a:r>
          </a:p>
          <a:p>
            <a:pPr>
              <a:lnSpc>
                <a:spcPct val="120000"/>
              </a:lnSpc>
            </a:pPr>
            <a:r>
              <a:rPr lang="nl-NL" dirty="0"/>
              <a:t>Praktijkovereenkomst </a:t>
            </a:r>
            <a:r>
              <a:rPr lang="nl-NL" dirty="0">
                <a:solidFill>
                  <a:srgbClr val="3366FF"/>
                </a:solidFill>
              </a:rPr>
              <a:t>(</a:t>
            </a:r>
            <a:r>
              <a:rPr lang="nl-NL">
                <a:solidFill>
                  <a:srgbClr val="3366FF"/>
                </a:solidFill>
              </a:rPr>
              <a:t>&gt; OnStage!)</a:t>
            </a:r>
            <a:endParaRPr lang="nl-NL" dirty="0"/>
          </a:p>
          <a:p>
            <a:pPr>
              <a:lnSpc>
                <a:spcPct val="12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97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vragen?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1000" dirty="0"/>
          </a:p>
          <a:p>
            <a:pPr>
              <a:lnSpc>
                <a:spcPct val="120000"/>
              </a:lnSpc>
            </a:pPr>
            <a:r>
              <a:rPr lang="nl-NL" dirty="0"/>
              <a:t>Mail naar </a:t>
            </a:r>
            <a:r>
              <a:rPr lang="nl-NL" dirty="0">
                <a:hlinkClick r:id="rId2"/>
              </a:rPr>
              <a:t>stagebureauAd@iselinge.nl</a:t>
            </a:r>
            <a:r>
              <a:rPr lang="nl-NL" dirty="0"/>
              <a:t> of </a:t>
            </a:r>
            <a:r>
              <a:rPr lang="nl-NL" dirty="0">
                <a:hlinkClick r:id="rId3"/>
              </a:rPr>
              <a:t>carolien.vanriswijk@iselinge.nl</a:t>
            </a:r>
            <a:endParaRPr lang="nl-NL" dirty="0"/>
          </a:p>
          <a:p>
            <a:pPr marL="0" indent="0">
              <a:lnSpc>
                <a:spcPct val="120000"/>
              </a:lnSpc>
              <a:buNone/>
            </a:pPr>
            <a:endParaRPr lang="nl-NL" sz="1000" dirty="0"/>
          </a:p>
          <a:p>
            <a:pPr>
              <a:lnSpc>
                <a:spcPct val="120000"/>
              </a:lnSpc>
            </a:pPr>
            <a:r>
              <a:rPr lang="nl-NL" dirty="0"/>
              <a:t>Geef aan het stagebureau door (</a:t>
            </a:r>
            <a:r>
              <a:rPr lang="nl-NL" dirty="0">
                <a:hlinkClick r:id="rId2"/>
              </a:rPr>
              <a:t>stagebureauAd@iselinge.nl</a:t>
            </a:r>
            <a:r>
              <a:rPr lang="nl-NL" dirty="0"/>
              <a:t>) waar je werkt of stageloopt. </a:t>
            </a:r>
          </a:p>
          <a:p>
            <a:pPr>
              <a:lnSpc>
                <a:spcPct val="120000"/>
              </a:lnSpc>
            </a:pPr>
            <a:endParaRPr lang="nl-NL" sz="1000" dirty="0"/>
          </a:p>
          <a:p>
            <a:pPr>
              <a:lnSpc>
                <a:spcPct val="120000"/>
              </a:lnSpc>
            </a:pPr>
            <a:r>
              <a:rPr lang="nl-NL" dirty="0"/>
              <a:t>Download de praktijkovereenkomst en vul deze met je praktijkbegeleider in.</a:t>
            </a:r>
          </a:p>
          <a:p>
            <a:pPr marL="0" indent="0">
              <a:lnSpc>
                <a:spcPct val="120000"/>
              </a:lnSpc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380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200235995-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21088"/>
            <a:ext cx="3121152" cy="31211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20752323">
            <a:off x="217853" y="472351"/>
            <a:ext cx="7119937" cy="606425"/>
          </a:xfrm>
        </p:spPr>
        <p:txBody>
          <a:bodyPr/>
          <a:lstStyle/>
          <a:p>
            <a:r>
              <a:rPr lang="nl-NL" dirty="0"/>
              <a:t>Even voorstellen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628800"/>
            <a:ext cx="7119937" cy="4694237"/>
          </a:xfrm>
        </p:spPr>
        <p:txBody>
          <a:bodyPr/>
          <a:lstStyle/>
          <a:p>
            <a:pPr marL="0" lvl="1" indent="0">
              <a:buNone/>
            </a:pPr>
            <a:endParaRPr lang="nl-NL" dirty="0"/>
          </a:p>
          <a:p>
            <a:pPr marL="0" lvl="1" indent="0">
              <a:buNone/>
            </a:pPr>
            <a:endParaRPr lang="nl-NL" dirty="0"/>
          </a:p>
          <a:p>
            <a:pPr marL="0" lvl="1" indent="0">
              <a:buNone/>
            </a:pPr>
            <a:endParaRPr lang="nl-NL" dirty="0"/>
          </a:p>
          <a:p>
            <a:pPr marL="0" lvl="1" indent="0">
              <a:buNone/>
            </a:pPr>
            <a:endParaRPr lang="nl-NL" dirty="0"/>
          </a:p>
          <a:p>
            <a:pPr marL="0" lvl="1" indent="0">
              <a:buNone/>
            </a:pPr>
            <a:endParaRPr lang="nl-NL" dirty="0"/>
          </a:p>
          <a:p>
            <a:pPr marL="0" lvl="1" indent="0">
              <a:buNone/>
            </a:pPr>
            <a:endParaRPr lang="nl-NL" dirty="0"/>
          </a:p>
          <a:p>
            <a:pPr marL="0" lvl="1" indent="0">
              <a:buNone/>
            </a:pPr>
            <a:endParaRPr lang="nl-NL" dirty="0"/>
          </a:p>
          <a:p>
            <a:pPr marL="0" lvl="1" indent="0">
              <a:buNone/>
            </a:pPr>
            <a:endParaRPr lang="nl-NL" dirty="0"/>
          </a:p>
          <a:p>
            <a:pPr marL="0" lvl="1" indent="0">
              <a:buNone/>
            </a:pPr>
            <a:endParaRPr lang="nl-NL" dirty="0"/>
          </a:p>
          <a:p>
            <a:pPr marL="0" lvl="1" indent="0">
              <a:buNone/>
            </a:pPr>
            <a:r>
              <a:rPr lang="nl-NL" dirty="0"/>
              <a:t>Carolien van Riswijk</a:t>
            </a:r>
          </a:p>
        </p:txBody>
      </p:sp>
      <p:pic>
        <p:nvPicPr>
          <p:cNvPr id="4" name="Afbeelding 3" descr="8430-8458carolienvarnriswijkChansbarten20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2808312" cy="2808312"/>
          </a:xfrm>
          <a:prstGeom prst="rect">
            <a:avLst/>
          </a:prstGeom>
        </p:spPr>
      </p:pic>
      <p:pic>
        <p:nvPicPr>
          <p:cNvPr id="6" name="Afbeelding 5" descr="KlasPa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84784"/>
            <a:ext cx="3384376" cy="2473198"/>
          </a:xfrm>
          <a:prstGeom prst="rect">
            <a:avLst/>
          </a:prstGeom>
        </p:spPr>
      </p:pic>
      <p:pic>
        <p:nvPicPr>
          <p:cNvPr id="8" name="Afbeelding 7" descr="Taj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4230248"/>
            <a:ext cx="2952328" cy="2213091"/>
          </a:xfrm>
          <a:prstGeom prst="rect">
            <a:avLst/>
          </a:prstGeom>
        </p:spPr>
      </p:pic>
      <p:pic>
        <p:nvPicPr>
          <p:cNvPr id="11" name="Afbeelding 10" descr="coach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0"/>
            <a:ext cx="3131840" cy="3131840"/>
          </a:xfrm>
          <a:prstGeom prst="roundRect">
            <a:avLst>
              <a:gd name="adj" fmla="val 32021"/>
            </a:avLst>
          </a:prstGeom>
        </p:spPr>
      </p:pic>
      <p:pic>
        <p:nvPicPr>
          <p:cNvPr id="7" name="Afbeelding 6" descr="Macintosh HD:Users:Carolien:Desktop:Scan 21.jpe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" r="51651"/>
          <a:stretch/>
        </p:blipFill>
        <p:spPr bwMode="auto">
          <a:xfrm rot="15254966">
            <a:off x="7651497" y="2260152"/>
            <a:ext cx="1988658" cy="306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9"/>
          <a:srcRect l="10616" t="11244" r="18946" b="10707"/>
          <a:stretch/>
        </p:blipFill>
        <p:spPr>
          <a:xfrm rot="705989">
            <a:off x="8172400" y="2036556"/>
            <a:ext cx="621159" cy="68826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1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Praktijk in de 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l-NL" dirty="0"/>
              <a:t>Waar?</a:t>
            </a:r>
          </a:p>
          <a:p>
            <a:pPr>
              <a:lnSpc>
                <a:spcPct val="120000"/>
              </a:lnSpc>
            </a:pPr>
            <a:r>
              <a:rPr lang="nl-NL" dirty="0"/>
              <a:t>Wanneer?</a:t>
            </a:r>
          </a:p>
          <a:p>
            <a:pPr>
              <a:lnSpc>
                <a:spcPct val="120000"/>
              </a:lnSpc>
            </a:pPr>
            <a:r>
              <a:rPr lang="nl-NL" dirty="0"/>
              <a:t>Wat?</a:t>
            </a:r>
          </a:p>
          <a:p>
            <a:pPr>
              <a:lnSpc>
                <a:spcPct val="120000"/>
              </a:lnSpc>
            </a:pPr>
            <a:r>
              <a:rPr lang="nl-NL" dirty="0"/>
              <a:t>Hoe?</a:t>
            </a:r>
          </a:p>
          <a:p>
            <a:pPr>
              <a:lnSpc>
                <a:spcPct val="120000"/>
              </a:lnSpc>
            </a:pPr>
            <a:r>
              <a:rPr lang="nl-NL" dirty="0"/>
              <a:t>Met wie?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706" y="2708920"/>
            <a:ext cx="3755886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7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nl-NL" dirty="0"/>
              <a:t>Verschillende opties:</a:t>
            </a:r>
          </a:p>
          <a:p>
            <a:pPr>
              <a:lnSpc>
                <a:spcPct val="120000"/>
              </a:lnSpc>
            </a:pPr>
            <a:r>
              <a:rPr lang="nl-NL" dirty="0"/>
              <a:t>Op je werkplek</a:t>
            </a:r>
          </a:p>
          <a:p>
            <a:pPr>
              <a:lnSpc>
                <a:spcPct val="120000"/>
              </a:lnSpc>
            </a:pPr>
            <a:r>
              <a:rPr lang="nl-NL" dirty="0"/>
              <a:t>Op een stageplek</a:t>
            </a:r>
          </a:p>
          <a:p>
            <a:pPr>
              <a:lnSpc>
                <a:spcPct val="120000"/>
              </a:lnSpc>
            </a:pPr>
            <a:r>
              <a:rPr lang="nl-NL" dirty="0"/>
              <a:t>Een combinatie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708920"/>
            <a:ext cx="3743999" cy="381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9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l-NL" dirty="0"/>
              <a:t>Zelf bepalen</a:t>
            </a:r>
          </a:p>
          <a:p>
            <a:pPr>
              <a:lnSpc>
                <a:spcPct val="120000"/>
              </a:lnSpc>
            </a:pPr>
            <a:r>
              <a:rPr lang="nl-NL" dirty="0"/>
              <a:t>Totaal minimaal 16 uur</a:t>
            </a:r>
          </a:p>
          <a:p>
            <a:pPr>
              <a:lnSpc>
                <a:spcPct val="120000"/>
              </a:lnSpc>
            </a:pPr>
            <a:r>
              <a:rPr lang="nl-NL" dirty="0"/>
              <a:t>Waarvan 4 uur flexibel: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	- om opdrachten uit te voeren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	- om op andere plekken te kijken</a:t>
            </a:r>
          </a:p>
        </p:txBody>
      </p:sp>
    </p:spTree>
    <p:extLst>
      <p:ext uri="{BB962C8B-B14F-4D97-AF65-F5344CB8AC3E}">
        <p14:creationId xmlns:p14="http://schemas.microsoft.com/office/powerpoint/2010/main" val="315622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doet je werk/werkt mee +</a:t>
            </a:r>
          </a:p>
          <a:p>
            <a:r>
              <a:rPr lang="nl-NL" dirty="0"/>
              <a:t>Je voert opdrachten uit vanuit de opleiding +</a:t>
            </a:r>
          </a:p>
          <a:p>
            <a:r>
              <a:rPr lang="nl-NL" dirty="0"/>
              <a:t>Je pakt (in toenemende mate) taken en activiteiten op die passen bij de rollen van de Ad-er:</a:t>
            </a:r>
          </a:p>
          <a:p>
            <a:pPr marL="0" indent="0">
              <a:buNone/>
            </a:pPr>
            <a:r>
              <a:rPr lang="nl-NL" dirty="0"/>
              <a:t>	- beroepsbeeld</a:t>
            </a:r>
          </a:p>
          <a:p>
            <a:pPr marL="0" indent="0">
              <a:buNone/>
            </a:pPr>
            <a:r>
              <a:rPr lang="nl-NL" dirty="0"/>
              <a:t>	- bekwaamheden en leerdoelen</a:t>
            </a:r>
          </a:p>
          <a:p>
            <a:pPr marL="0" indent="0">
              <a:buNone/>
            </a:pPr>
            <a:r>
              <a:rPr lang="nl-NL" dirty="0"/>
              <a:t>	- beoordelingsformulieren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4428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doet je werk/werkt mee +</a:t>
            </a:r>
          </a:p>
          <a:p>
            <a:r>
              <a:rPr lang="nl-NL" dirty="0"/>
              <a:t>Je voert opdrachten uit vanuit de opleiding +</a:t>
            </a:r>
          </a:p>
          <a:p>
            <a:r>
              <a:rPr lang="nl-NL" dirty="0"/>
              <a:t>Je pakt (in toenemende mate) taken en activiteiten op die passen bij de rollen van de Ad-er:</a:t>
            </a:r>
          </a:p>
          <a:p>
            <a:pPr marL="0" indent="0">
              <a:buNone/>
            </a:pPr>
            <a:r>
              <a:rPr lang="nl-NL" dirty="0"/>
              <a:t>	- beroepsbeeld</a:t>
            </a:r>
          </a:p>
          <a:p>
            <a:pPr marL="0" indent="0">
              <a:buNone/>
            </a:pPr>
            <a:r>
              <a:rPr lang="nl-NL" dirty="0"/>
              <a:t>	- bekwaamheden en leerdoelen</a:t>
            </a:r>
          </a:p>
          <a:p>
            <a:pPr marL="0" indent="0">
              <a:buNone/>
            </a:pPr>
            <a:r>
              <a:rPr lang="nl-NL" dirty="0"/>
              <a:t>	- beoordelingsformulieren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  <p:pic>
        <p:nvPicPr>
          <p:cNvPr id="4" name="Afbeelding 3" descr="Schermafbeelding 2019-02-20 om 13.36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2430241"/>
          </a:xfrm>
          <a:prstGeom prst="rect">
            <a:avLst/>
          </a:prstGeom>
        </p:spPr>
      </p:pic>
      <p:pic>
        <p:nvPicPr>
          <p:cNvPr id="5" name="Afbeelding 4" descr="Schermafbeelding 2019-02-20 om 13.36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59"/>
          <a:stretch/>
        </p:blipFill>
        <p:spPr>
          <a:xfrm>
            <a:off x="0" y="260648"/>
            <a:ext cx="9144000" cy="1244921"/>
          </a:xfrm>
          <a:prstGeom prst="rect">
            <a:avLst/>
          </a:prstGeom>
        </p:spPr>
      </p:pic>
      <p:pic>
        <p:nvPicPr>
          <p:cNvPr id="6" name="Afbeelding 5" descr="Schermafbeelding 2019-02-20 om 17.35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" y="4293096"/>
            <a:ext cx="9144000" cy="192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Voorbereidingsformulier</a:t>
            </a:r>
          </a:p>
        </p:txBody>
      </p:sp>
      <p:pic>
        <p:nvPicPr>
          <p:cNvPr id="4" name="Afbeelding 3" descr="Schermafbeelding 2019-02-20 om 13.38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968"/>
            <a:ext cx="9144000" cy="3466296"/>
          </a:xfrm>
          <a:prstGeom prst="rect">
            <a:avLst/>
          </a:prstGeom>
        </p:spPr>
      </p:pic>
      <p:pic>
        <p:nvPicPr>
          <p:cNvPr id="5" name="Afbeelding 4" descr="Schermafbeelding 2019-02-20 om 13.39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8640"/>
            <a:ext cx="9144000" cy="57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7119937" cy="606425"/>
          </a:xfrm>
        </p:spPr>
        <p:txBody>
          <a:bodyPr/>
          <a:lstStyle/>
          <a:p>
            <a:r>
              <a:rPr lang="nl-NL" dirty="0"/>
              <a:t>Voorbereidingsformulieren </a:t>
            </a:r>
            <a:br>
              <a:rPr lang="nl-NL" dirty="0"/>
            </a:br>
            <a:r>
              <a:rPr lang="nl-NL" dirty="0"/>
              <a:t>activiteiten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8413" y="1772816"/>
            <a:ext cx="7119937" cy="403287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dirty="0"/>
              <a:t>Er zijn 3 formulieren:</a:t>
            </a:r>
          </a:p>
          <a:p>
            <a:pPr marL="514350" indent="-514350">
              <a:buAutoNum type="arabicParenR"/>
            </a:pPr>
            <a:r>
              <a:rPr lang="nl-NL" sz="2400" dirty="0"/>
              <a:t>Voorbereidingsformulier voor activiteit (vooraf invullen)</a:t>
            </a:r>
          </a:p>
          <a:p>
            <a:pPr marL="514350" indent="-514350">
              <a:buAutoNum type="arabicParenR"/>
            </a:pPr>
            <a:r>
              <a:rPr lang="nl-NL" sz="2400" dirty="0"/>
              <a:t>Begeleidingsformulier activiteit voor de praktijkbegeleider (min. 3x, deze vult je begeleider in; na afloop van de activiteit)</a:t>
            </a:r>
          </a:p>
          <a:p>
            <a:pPr marL="514350" indent="-514350">
              <a:buAutoNum type="arabicParenR"/>
            </a:pPr>
            <a:r>
              <a:rPr lang="nl-NL" sz="2400" dirty="0" err="1"/>
              <a:t>Zelfevaluatieformulier</a:t>
            </a:r>
            <a:r>
              <a:rPr lang="nl-NL" sz="2400" dirty="0"/>
              <a:t> (na afloop invullen)</a:t>
            </a:r>
          </a:p>
          <a:p>
            <a:pPr marL="514350" indent="-514350">
              <a:buAutoNum type="arabicParenR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0887612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selinge Hogeschool [Compatibiliteitsmodus]" id="{17F5F10F-A50B-43F9-A61E-90312AE3C849}" vid="{689DB24B-B14A-4EA8-8E16-9DE87F5A04E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4316</TotalTime>
  <Words>308</Words>
  <Application>Microsoft Macintosh PowerPoint</Application>
  <PresentationFormat>Diavoorstelling (4:3)</PresentationFormat>
  <Paragraphs>77</Paragraphs>
  <Slides>12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Aangepast ontwerp</vt:lpstr>
      <vt:lpstr>PowerPoint-presentatie</vt:lpstr>
      <vt:lpstr>Even voorstellen</vt:lpstr>
      <vt:lpstr>Praktijk in de Ad</vt:lpstr>
      <vt:lpstr>Waar?</vt:lpstr>
      <vt:lpstr>Wanneer?</vt:lpstr>
      <vt:lpstr>Wat?</vt:lpstr>
      <vt:lpstr>Wat?</vt:lpstr>
      <vt:lpstr>Hoe?</vt:lpstr>
      <vt:lpstr>Voorbereidingsformulieren  activiteiten </vt:lpstr>
      <vt:lpstr>Met wie?</vt:lpstr>
      <vt:lpstr>En verder..</vt:lpstr>
      <vt:lpstr>Nog vragen?</vt:lpstr>
    </vt:vector>
  </TitlesOfParts>
  <Company>IJsselgroep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</dc:title>
  <dc:creator>Elise Veenhuis</dc:creator>
  <cp:lastModifiedBy>Carolien van Riswijk</cp:lastModifiedBy>
  <cp:revision>89</cp:revision>
  <dcterms:created xsi:type="dcterms:W3CDTF">2016-01-08T14:56:02Z</dcterms:created>
  <dcterms:modified xsi:type="dcterms:W3CDTF">2026-02-04T13:45:10Z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4d050f3-850d-4310-850a-31ea13e04063_Enabled">
    <vt:lpwstr>true</vt:lpwstr>
  </property>
  <property fmtid="{D5CDD505-2E9C-101B-9397-08002B2CF9AE}" pid="3" name="MSIP_Label_44d050f3-850d-4310-850a-31ea13e04063_SetDate">
    <vt:lpwstr>2025-01-29T07:58:35Z</vt:lpwstr>
  </property>
  <property fmtid="{D5CDD505-2E9C-101B-9397-08002B2CF9AE}" pid="4" name="MSIP_Label_44d050f3-850d-4310-850a-31ea13e04063_Method">
    <vt:lpwstr>Standard</vt:lpwstr>
  </property>
  <property fmtid="{D5CDD505-2E9C-101B-9397-08002B2CF9AE}" pid="5" name="MSIP_Label_44d050f3-850d-4310-850a-31ea13e04063_Name">
    <vt:lpwstr>defa4170-0d19-0005-0004-bc88714345d2</vt:lpwstr>
  </property>
  <property fmtid="{D5CDD505-2E9C-101B-9397-08002B2CF9AE}" pid="6" name="MSIP_Label_44d050f3-850d-4310-850a-31ea13e04063_SiteId">
    <vt:lpwstr>6200b37c-a03e-4996-ab02-6f5b017bb20f</vt:lpwstr>
  </property>
  <property fmtid="{D5CDD505-2E9C-101B-9397-08002B2CF9AE}" pid="7" name="MSIP_Label_44d050f3-850d-4310-850a-31ea13e04063_ActionId">
    <vt:lpwstr>db6e3e48-16ab-450e-8862-2ebee09fc01b</vt:lpwstr>
  </property>
  <property fmtid="{D5CDD505-2E9C-101B-9397-08002B2CF9AE}" pid="8" name="MSIP_Label_44d050f3-850d-4310-850a-31ea13e04063_ContentBits">
    <vt:lpwstr>0</vt:lpwstr>
  </property>
  <property fmtid="{D5CDD505-2E9C-101B-9397-08002B2CF9AE}" pid="9" name="MSIP_Label_44d050f3-850d-4310-850a-31ea13e04063_Tag">
    <vt:lpwstr>50, 3, 0, 1</vt:lpwstr>
  </property>
</Properties>
</file>